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4" r:id="rId4"/>
    <p:sldId id="272" r:id="rId5"/>
    <p:sldId id="311" r:id="rId6"/>
    <p:sldId id="310" r:id="rId7"/>
    <p:sldId id="312" r:id="rId8"/>
    <p:sldId id="266" r:id="rId9"/>
    <p:sldId id="274" r:id="rId10"/>
    <p:sldId id="276" r:id="rId11"/>
    <p:sldId id="313" r:id="rId12"/>
    <p:sldId id="314" r:id="rId13"/>
    <p:sldId id="315" r:id="rId14"/>
    <p:sldId id="278" r:id="rId15"/>
    <p:sldId id="277" r:id="rId16"/>
    <p:sldId id="279" r:id="rId17"/>
    <p:sldId id="280" r:id="rId18"/>
    <p:sldId id="286" r:id="rId19"/>
    <p:sldId id="281" r:id="rId20"/>
    <p:sldId id="282" r:id="rId21"/>
    <p:sldId id="283" r:id="rId22"/>
    <p:sldId id="284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6" r:id="rId32"/>
    <p:sldId id="298" r:id="rId33"/>
    <p:sldId id="301" r:id="rId34"/>
    <p:sldId id="303" r:id="rId35"/>
    <p:sldId id="304" r:id="rId36"/>
    <p:sldId id="261" r:id="rId37"/>
    <p:sldId id="309" r:id="rId38"/>
    <p:sldId id="262" r:id="rId39"/>
    <p:sldId id="263" r:id="rId40"/>
  </p:sldIdLst>
  <p:sldSz cx="9144000" cy="6858000" type="screen4x3"/>
  <p:notesSz cx="6858000" cy="9144000"/>
  <p:embeddedFontLst>
    <p:embeddedFont>
      <p:font typeface="-윤고딕340" charset="-127"/>
      <p:regular r:id="rId42"/>
    </p:embeddedFont>
    <p:embeddedFont>
      <p:font typeface="맑은 고딕" pitchFamily="50" charset="-127"/>
      <p:regular r:id="rId43"/>
      <p:bold r:id="rId44"/>
    </p:embeddedFont>
    <p:embeddedFont>
      <p:font typeface="Impact" pitchFamily="34" charset="0"/>
      <p:regular r:id="rId45"/>
    </p:embeddedFont>
    <p:embeddedFont>
      <p:font typeface="-윤고딕360" charset="-127"/>
      <p:regular r:id="rId46"/>
    </p:embeddedFont>
    <p:embeddedFont>
      <p:font typeface="-윤고딕330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691"/>
    <a:srgbClr val="C7B193"/>
    <a:srgbClr val="C5A069"/>
    <a:srgbClr val="5B938A"/>
    <a:srgbClr val="487C78"/>
    <a:srgbClr val="666666"/>
    <a:srgbClr val="E0EEDE"/>
    <a:srgbClr val="62A39F"/>
    <a:srgbClr val="F3EEE9"/>
    <a:srgbClr val="EEE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539" autoAdjust="0"/>
  </p:normalViewPr>
  <p:slideViewPr>
    <p:cSldViewPr>
      <p:cViewPr varScale="1">
        <p:scale>
          <a:sx n="85" d="100"/>
          <a:sy n="85" d="100"/>
        </p:scale>
        <p:origin x="-23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88BB4-5C1D-4127-B176-7CA2C3A6E23E}" type="doc">
      <dgm:prSet loTypeId="urn:microsoft.com/office/officeart/2005/8/layout/radial1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A26B0882-BAEA-432D-8435-F7DE63F860B0}">
      <dgm:prSet phldrT="[텍스트]" custT="1"/>
      <dgm:spPr>
        <a:solidFill>
          <a:srgbClr val="487C78"/>
        </a:solidFill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latin typeface="-윤고딕360" pitchFamily="18" charset="-127"/>
              <a:ea typeface="-윤고딕360" pitchFamily="18" charset="-127"/>
            </a:rPr>
            <a:t>EMS</a:t>
          </a:r>
          <a:endParaRPr lang="ko-KR" altLang="en-US" sz="2000" dirty="0">
            <a:latin typeface="-윤고딕360" pitchFamily="18" charset="-127"/>
            <a:ea typeface="-윤고딕360" pitchFamily="18" charset="-127"/>
          </a:endParaRPr>
        </a:p>
      </dgm:t>
    </dgm:pt>
    <dgm:pt modelId="{C5824E5B-0DB4-4512-B15D-CC957DD3168F}" type="parTrans" cxnId="{6AD96674-97C0-4C39-AC82-E345F24CCC18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461E634A-A414-4139-8C75-B5581BA691B0}" type="sibTrans" cxnId="{6AD96674-97C0-4C39-AC82-E345F24CCC18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5B972083-E69B-4E2C-834F-799016913E4A}">
      <dgm:prSet phldrT="[텍스트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-윤고딕330" pitchFamily="18" charset="-127"/>
              <a:ea typeface="-윤고딕330" pitchFamily="18" charset="-127"/>
            </a:rPr>
            <a:t>직원</a:t>
          </a:r>
          <a:endParaRPr lang="ko-KR" altLang="en-US" sz="2000" dirty="0">
            <a:latin typeface="-윤고딕330" pitchFamily="18" charset="-127"/>
            <a:ea typeface="-윤고딕330" pitchFamily="18" charset="-127"/>
          </a:endParaRPr>
        </a:p>
      </dgm:t>
    </dgm:pt>
    <dgm:pt modelId="{7E302533-E035-415D-86B9-7E8ABF71101E}" type="parTrans" cxnId="{D0EFEE97-1CD8-4E42-A641-9F9C9B446389}">
      <dgm:prSet/>
      <dgm:spPr>
        <a:solidFill>
          <a:srgbClr val="487C78"/>
        </a:solidFill>
        <a:ln>
          <a:solidFill>
            <a:srgbClr val="666666"/>
          </a:solidFill>
        </a:ln>
      </dgm:spPr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D91A8A11-094D-4E4F-97B2-77838C6BB89F}" type="sibTrans" cxnId="{D0EFEE97-1CD8-4E42-A641-9F9C9B446389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F4F14EE4-90E7-4748-A161-149BE13DA2EF}">
      <dgm:prSet phldrT="[텍스트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-윤고딕330" pitchFamily="18" charset="-127"/>
              <a:ea typeface="-윤고딕330" pitchFamily="18" charset="-127"/>
            </a:rPr>
            <a:t>학생</a:t>
          </a:r>
          <a:endParaRPr lang="ko-KR" altLang="en-US" sz="2000" dirty="0">
            <a:latin typeface="-윤고딕330" pitchFamily="18" charset="-127"/>
            <a:ea typeface="-윤고딕330" pitchFamily="18" charset="-127"/>
          </a:endParaRPr>
        </a:p>
      </dgm:t>
    </dgm:pt>
    <dgm:pt modelId="{540D8C8A-0124-4819-A84D-74A8985E0E1A}" type="parTrans" cxnId="{1274C95E-4AA8-4DC3-87EC-007C38B6E5D4}">
      <dgm:prSet/>
      <dgm:spPr>
        <a:solidFill>
          <a:srgbClr val="487C78"/>
        </a:solidFill>
        <a:ln>
          <a:solidFill>
            <a:srgbClr val="666666"/>
          </a:solidFill>
        </a:ln>
      </dgm:spPr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78F5BA54-102B-41FD-AF3F-271DF9295703}" type="sibTrans" cxnId="{1274C95E-4AA8-4DC3-87EC-007C38B6E5D4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06B62574-767A-4110-92E1-6A0B411A41D0}">
      <dgm:prSet phldrT="[텍스트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-윤고딕330" pitchFamily="18" charset="-127"/>
              <a:ea typeface="-윤고딕330" pitchFamily="18" charset="-127"/>
            </a:rPr>
            <a:t>교수</a:t>
          </a:r>
          <a:endParaRPr lang="ko-KR" altLang="en-US" sz="2000" dirty="0">
            <a:latin typeface="-윤고딕330" pitchFamily="18" charset="-127"/>
            <a:ea typeface="-윤고딕330" pitchFamily="18" charset="-127"/>
          </a:endParaRPr>
        </a:p>
      </dgm:t>
    </dgm:pt>
    <dgm:pt modelId="{3EC098E0-9F01-43AB-BC8C-63C70FBDE198}" type="parTrans" cxnId="{1810D494-B4E5-4A75-B1EF-4B5538FF2FB2}">
      <dgm:prSet/>
      <dgm:spPr>
        <a:solidFill>
          <a:srgbClr val="487C78"/>
        </a:solidFill>
        <a:ln>
          <a:solidFill>
            <a:srgbClr val="666666"/>
          </a:solidFill>
        </a:ln>
      </dgm:spPr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E725F276-6C34-4833-9C8A-4B1550D403AB}" type="sibTrans" cxnId="{1810D494-B4E5-4A75-B1EF-4B5538FF2FB2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BD5913C2-4CF8-4717-82F0-674321AD152D}">
      <dgm:prSet phldrT="[텍스트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-윤고딕330" pitchFamily="18" charset="-127"/>
              <a:ea typeface="-윤고딕330" pitchFamily="18" charset="-127"/>
            </a:rPr>
            <a:t>관리자</a:t>
          </a:r>
          <a:endParaRPr lang="ko-KR" altLang="en-US" sz="2000" dirty="0">
            <a:latin typeface="-윤고딕330" pitchFamily="18" charset="-127"/>
            <a:ea typeface="-윤고딕330" pitchFamily="18" charset="-127"/>
          </a:endParaRPr>
        </a:p>
      </dgm:t>
    </dgm:pt>
    <dgm:pt modelId="{85A79C32-2850-4166-B9AE-D2E4BB99DB46}" type="parTrans" cxnId="{03B00C2E-4144-4CC7-AAC3-065B8C82B2E0}">
      <dgm:prSet/>
      <dgm:spPr>
        <a:solidFill>
          <a:srgbClr val="487C78"/>
        </a:solidFill>
        <a:ln>
          <a:solidFill>
            <a:srgbClr val="666666"/>
          </a:solidFill>
        </a:ln>
      </dgm:spPr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440FC45D-4709-4C0D-903D-EAB71981BB8C}" type="sibTrans" cxnId="{03B00C2E-4144-4CC7-AAC3-065B8C82B2E0}">
      <dgm:prSet/>
      <dgm:spPr/>
      <dgm:t>
        <a:bodyPr/>
        <a:lstStyle/>
        <a:p>
          <a:pPr latinLnBrk="1"/>
          <a:endParaRPr lang="ko-KR" altLang="en-US">
            <a:latin typeface="-윤고딕360" pitchFamily="18" charset="-127"/>
            <a:ea typeface="-윤고딕360" pitchFamily="18" charset="-127"/>
          </a:endParaRPr>
        </a:p>
      </dgm:t>
    </dgm:pt>
    <dgm:pt modelId="{D3DEA982-471F-4F90-BE30-E07DA14C19D6}" type="pres">
      <dgm:prSet presAssocID="{62D88BB4-5C1D-4127-B176-7CA2C3A6E23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41867A-38FB-4825-B611-C0068FD7E3CA}" type="pres">
      <dgm:prSet presAssocID="{A26B0882-BAEA-432D-8435-F7DE63F860B0}" presName="centerShape" presStyleLbl="node0" presStyleIdx="0" presStyleCnt="1" custLinFactNeighborX="1841" custLinFactNeighborY="600"/>
      <dgm:spPr/>
      <dgm:t>
        <a:bodyPr/>
        <a:lstStyle/>
        <a:p>
          <a:pPr latinLnBrk="1"/>
          <a:endParaRPr lang="ko-KR" altLang="en-US"/>
        </a:p>
      </dgm:t>
    </dgm:pt>
    <dgm:pt modelId="{60F452DE-7496-4C99-AA4D-F289EC9B0E8F}" type="pres">
      <dgm:prSet presAssocID="{7E302533-E035-415D-86B9-7E8ABF71101E}" presName="Name9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5D7F499A-5DA7-424F-A48B-7C79D043DF1C}" type="pres">
      <dgm:prSet presAssocID="{7E302533-E035-415D-86B9-7E8ABF71101E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05146F11-6E61-48FD-B98D-8EA31ED416FA}" type="pres">
      <dgm:prSet presAssocID="{5B972083-E69B-4E2C-834F-799016913E4A}" presName="node" presStyleLbl="node1" presStyleIdx="0" presStyleCnt="4" custRadScaleRad="135212" custRadScaleInc="-25112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EB1D97-26C9-4B71-A1F3-3EF218D29186}" type="pres">
      <dgm:prSet presAssocID="{540D8C8A-0124-4819-A84D-74A8985E0E1A}" presName="Name9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9E7B2FF-8A0B-4312-A286-54CB6A52CF99}" type="pres">
      <dgm:prSet presAssocID="{540D8C8A-0124-4819-A84D-74A8985E0E1A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E7F1F60-817D-4963-BF9F-41C1A81C40A0}" type="pres">
      <dgm:prSet presAssocID="{F4F14EE4-90E7-4748-A161-149BE13DA2EF}" presName="node" presStyleLbl="node1" presStyleIdx="1" presStyleCnt="4" custRadScaleRad="143023" custRadScaleInc="-437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D11FFA-A977-446E-9C9B-D5E73B4E0E57}" type="pres">
      <dgm:prSet presAssocID="{3EC098E0-9F01-43AB-BC8C-63C70FBDE198}" presName="Name9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40B157BD-EBF6-4325-9264-46E9AB32102B}" type="pres">
      <dgm:prSet presAssocID="{3EC098E0-9F01-43AB-BC8C-63C70FBDE198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E30887C-A925-45F2-9345-1D1FBF298249}" type="pres">
      <dgm:prSet presAssocID="{06B62574-767A-4110-92E1-6A0B411A41D0}" presName="node" presStyleLbl="node1" presStyleIdx="2" presStyleCnt="4" custRadScaleRad="146533" custRadScaleInc="-14838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5C4922-493A-4933-9F99-498B385DCC4B}" type="pres">
      <dgm:prSet presAssocID="{85A79C32-2850-4166-B9AE-D2E4BB99DB46}" presName="Name9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4DBDC74-A4AF-475F-8295-8DFF98404CDC}" type="pres">
      <dgm:prSet presAssocID="{85A79C32-2850-4166-B9AE-D2E4BB99DB46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426B6233-375A-4659-B8D0-0C21D4599660}" type="pres">
      <dgm:prSet presAssocID="{BD5913C2-4CF8-4717-82F0-674321AD152D}" presName="node" presStyleLbl="node1" presStyleIdx="3" presStyleCnt="4" custRadScaleRad="135325" custRadScaleInc="5137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3240895-6DCC-41DD-A1B9-3B5E11324A4F}" type="presOf" srcId="{06B62574-767A-4110-92E1-6A0B411A41D0}" destId="{AE30887C-A925-45F2-9345-1D1FBF298249}" srcOrd="0" destOrd="0" presId="urn:microsoft.com/office/officeart/2005/8/layout/radial1"/>
    <dgm:cxn modelId="{A14FEDF7-73FB-4EA5-932D-733D180950EF}" type="presOf" srcId="{BD5913C2-4CF8-4717-82F0-674321AD152D}" destId="{426B6233-375A-4659-B8D0-0C21D4599660}" srcOrd="0" destOrd="0" presId="urn:microsoft.com/office/officeart/2005/8/layout/radial1"/>
    <dgm:cxn modelId="{5E82EC41-8A86-486A-826D-3763294AB2BD}" type="presOf" srcId="{62D88BB4-5C1D-4127-B176-7CA2C3A6E23E}" destId="{D3DEA982-471F-4F90-BE30-E07DA14C19D6}" srcOrd="0" destOrd="0" presId="urn:microsoft.com/office/officeart/2005/8/layout/radial1"/>
    <dgm:cxn modelId="{4FF0067B-E8DC-4CCD-9B14-A4036CD4D132}" type="presOf" srcId="{F4F14EE4-90E7-4748-A161-149BE13DA2EF}" destId="{AE7F1F60-817D-4963-BF9F-41C1A81C40A0}" srcOrd="0" destOrd="0" presId="urn:microsoft.com/office/officeart/2005/8/layout/radial1"/>
    <dgm:cxn modelId="{5136BD04-C94B-434A-B074-87E24F6F0EA3}" type="presOf" srcId="{3EC098E0-9F01-43AB-BC8C-63C70FBDE198}" destId="{36D11FFA-A977-446E-9C9B-D5E73B4E0E57}" srcOrd="0" destOrd="0" presId="urn:microsoft.com/office/officeart/2005/8/layout/radial1"/>
    <dgm:cxn modelId="{1274C95E-4AA8-4DC3-87EC-007C38B6E5D4}" srcId="{A26B0882-BAEA-432D-8435-F7DE63F860B0}" destId="{F4F14EE4-90E7-4748-A161-149BE13DA2EF}" srcOrd="1" destOrd="0" parTransId="{540D8C8A-0124-4819-A84D-74A8985E0E1A}" sibTransId="{78F5BA54-102B-41FD-AF3F-271DF9295703}"/>
    <dgm:cxn modelId="{03B00C2E-4144-4CC7-AAC3-065B8C82B2E0}" srcId="{A26B0882-BAEA-432D-8435-F7DE63F860B0}" destId="{BD5913C2-4CF8-4717-82F0-674321AD152D}" srcOrd="3" destOrd="0" parTransId="{85A79C32-2850-4166-B9AE-D2E4BB99DB46}" sibTransId="{440FC45D-4709-4C0D-903D-EAB71981BB8C}"/>
    <dgm:cxn modelId="{52667ED8-2C46-4F88-A012-4E1404CD6DBC}" type="presOf" srcId="{85A79C32-2850-4166-B9AE-D2E4BB99DB46}" destId="{705C4922-493A-4933-9F99-498B385DCC4B}" srcOrd="0" destOrd="0" presId="urn:microsoft.com/office/officeart/2005/8/layout/radial1"/>
    <dgm:cxn modelId="{251D8DDD-AF7E-456F-945E-E5C7A4F0D415}" type="presOf" srcId="{A26B0882-BAEA-432D-8435-F7DE63F860B0}" destId="{9141867A-38FB-4825-B611-C0068FD7E3CA}" srcOrd="0" destOrd="0" presId="urn:microsoft.com/office/officeart/2005/8/layout/radial1"/>
    <dgm:cxn modelId="{6AD96674-97C0-4C39-AC82-E345F24CCC18}" srcId="{62D88BB4-5C1D-4127-B176-7CA2C3A6E23E}" destId="{A26B0882-BAEA-432D-8435-F7DE63F860B0}" srcOrd="0" destOrd="0" parTransId="{C5824E5B-0DB4-4512-B15D-CC957DD3168F}" sibTransId="{461E634A-A414-4139-8C75-B5581BA691B0}"/>
    <dgm:cxn modelId="{40F79ECD-BD88-40DC-9E80-A86F119CDDE5}" type="presOf" srcId="{5B972083-E69B-4E2C-834F-799016913E4A}" destId="{05146F11-6E61-48FD-B98D-8EA31ED416FA}" srcOrd="0" destOrd="0" presId="urn:microsoft.com/office/officeart/2005/8/layout/radial1"/>
    <dgm:cxn modelId="{19F1FAEB-9146-49EC-ABBD-7FB78841BD51}" type="presOf" srcId="{540D8C8A-0124-4819-A84D-74A8985E0E1A}" destId="{87EB1D97-26C9-4B71-A1F3-3EF218D29186}" srcOrd="0" destOrd="0" presId="urn:microsoft.com/office/officeart/2005/8/layout/radial1"/>
    <dgm:cxn modelId="{1810D494-B4E5-4A75-B1EF-4B5538FF2FB2}" srcId="{A26B0882-BAEA-432D-8435-F7DE63F860B0}" destId="{06B62574-767A-4110-92E1-6A0B411A41D0}" srcOrd="2" destOrd="0" parTransId="{3EC098E0-9F01-43AB-BC8C-63C70FBDE198}" sibTransId="{E725F276-6C34-4833-9C8A-4B1550D403AB}"/>
    <dgm:cxn modelId="{9ACA841D-8689-4FCC-8EBF-06D1C7394B62}" type="presOf" srcId="{3EC098E0-9F01-43AB-BC8C-63C70FBDE198}" destId="{40B157BD-EBF6-4325-9264-46E9AB32102B}" srcOrd="1" destOrd="0" presId="urn:microsoft.com/office/officeart/2005/8/layout/radial1"/>
    <dgm:cxn modelId="{BBB51372-9CDF-468E-B631-C57D859B5B83}" type="presOf" srcId="{7E302533-E035-415D-86B9-7E8ABF71101E}" destId="{5D7F499A-5DA7-424F-A48B-7C79D043DF1C}" srcOrd="1" destOrd="0" presId="urn:microsoft.com/office/officeart/2005/8/layout/radial1"/>
    <dgm:cxn modelId="{B1A73345-6FE4-4365-8B68-ECFC7694E75C}" type="presOf" srcId="{85A79C32-2850-4166-B9AE-D2E4BB99DB46}" destId="{A4DBDC74-A4AF-475F-8295-8DFF98404CDC}" srcOrd="1" destOrd="0" presId="urn:microsoft.com/office/officeart/2005/8/layout/radial1"/>
    <dgm:cxn modelId="{4A512757-1DD7-4384-9E44-124163B86F86}" type="presOf" srcId="{7E302533-E035-415D-86B9-7E8ABF71101E}" destId="{60F452DE-7496-4C99-AA4D-F289EC9B0E8F}" srcOrd="0" destOrd="0" presId="urn:microsoft.com/office/officeart/2005/8/layout/radial1"/>
    <dgm:cxn modelId="{D0EFEE97-1CD8-4E42-A641-9F9C9B446389}" srcId="{A26B0882-BAEA-432D-8435-F7DE63F860B0}" destId="{5B972083-E69B-4E2C-834F-799016913E4A}" srcOrd="0" destOrd="0" parTransId="{7E302533-E035-415D-86B9-7E8ABF71101E}" sibTransId="{D91A8A11-094D-4E4F-97B2-77838C6BB89F}"/>
    <dgm:cxn modelId="{C7564055-C740-48AE-AB38-1CF7EC6EED72}" type="presOf" srcId="{540D8C8A-0124-4819-A84D-74A8985E0E1A}" destId="{49E7B2FF-8A0B-4312-A286-54CB6A52CF99}" srcOrd="1" destOrd="0" presId="urn:microsoft.com/office/officeart/2005/8/layout/radial1"/>
    <dgm:cxn modelId="{60479347-A9DB-43B0-9CD1-99F5D6833908}" type="presParOf" srcId="{D3DEA982-471F-4F90-BE30-E07DA14C19D6}" destId="{9141867A-38FB-4825-B611-C0068FD7E3CA}" srcOrd="0" destOrd="0" presId="urn:microsoft.com/office/officeart/2005/8/layout/radial1"/>
    <dgm:cxn modelId="{7E7A516D-7982-4F68-AD5A-D43C77D620B7}" type="presParOf" srcId="{D3DEA982-471F-4F90-BE30-E07DA14C19D6}" destId="{60F452DE-7496-4C99-AA4D-F289EC9B0E8F}" srcOrd="1" destOrd="0" presId="urn:microsoft.com/office/officeart/2005/8/layout/radial1"/>
    <dgm:cxn modelId="{6C907023-7D62-4861-9F78-103AF29CBAD5}" type="presParOf" srcId="{60F452DE-7496-4C99-AA4D-F289EC9B0E8F}" destId="{5D7F499A-5DA7-424F-A48B-7C79D043DF1C}" srcOrd="0" destOrd="0" presId="urn:microsoft.com/office/officeart/2005/8/layout/radial1"/>
    <dgm:cxn modelId="{E409B097-B746-44CE-9EEB-AE27413B84C2}" type="presParOf" srcId="{D3DEA982-471F-4F90-BE30-E07DA14C19D6}" destId="{05146F11-6E61-48FD-B98D-8EA31ED416FA}" srcOrd="2" destOrd="0" presId="urn:microsoft.com/office/officeart/2005/8/layout/radial1"/>
    <dgm:cxn modelId="{8559231C-E0E6-4808-A9EF-16B7B324F937}" type="presParOf" srcId="{D3DEA982-471F-4F90-BE30-E07DA14C19D6}" destId="{87EB1D97-26C9-4B71-A1F3-3EF218D29186}" srcOrd="3" destOrd="0" presId="urn:microsoft.com/office/officeart/2005/8/layout/radial1"/>
    <dgm:cxn modelId="{A538EBB0-20B6-4714-A3A4-FDFDD85A3C56}" type="presParOf" srcId="{87EB1D97-26C9-4B71-A1F3-3EF218D29186}" destId="{49E7B2FF-8A0B-4312-A286-54CB6A52CF99}" srcOrd="0" destOrd="0" presId="urn:microsoft.com/office/officeart/2005/8/layout/radial1"/>
    <dgm:cxn modelId="{DD4AC5EF-54D5-4718-BE27-8DD121C5A2BD}" type="presParOf" srcId="{D3DEA982-471F-4F90-BE30-E07DA14C19D6}" destId="{AE7F1F60-817D-4963-BF9F-41C1A81C40A0}" srcOrd="4" destOrd="0" presId="urn:microsoft.com/office/officeart/2005/8/layout/radial1"/>
    <dgm:cxn modelId="{2010E97D-D718-4F9C-A871-8FE3E04D9C5D}" type="presParOf" srcId="{D3DEA982-471F-4F90-BE30-E07DA14C19D6}" destId="{36D11FFA-A977-446E-9C9B-D5E73B4E0E57}" srcOrd="5" destOrd="0" presId="urn:microsoft.com/office/officeart/2005/8/layout/radial1"/>
    <dgm:cxn modelId="{E524067B-D96F-4952-A2D1-FBEFD46812C3}" type="presParOf" srcId="{36D11FFA-A977-446E-9C9B-D5E73B4E0E57}" destId="{40B157BD-EBF6-4325-9264-46E9AB32102B}" srcOrd="0" destOrd="0" presId="urn:microsoft.com/office/officeart/2005/8/layout/radial1"/>
    <dgm:cxn modelId="{3777D1E2-4B41-4D08-B98B-A70E61153034}" type="presParOf" srcId="{D3DEA982-471F-4F90-BE30-E07DA14C19D6}" destId="{AE30887C-A925-45F2-9345-1D1FBF298249}" srcOrd="6" destOrd="0" presId="urn:microsoft.com/office/officeart/2005/8/layout/radial1"/>
    <dgm:cxn modelId="{E42638D9-6B8B-4BED-96FD-6BCC1C877303}" type="presParOf" srcId="{D3DEA982-471F-4F90-BE30-E07DA14C19D6}" destId="{705C4922-493A-4933-9F99-498B385DCC4B}" srcOrd="7" destOrd="0" presId="urn:microsoft.com/office/officeart/2005/8/layout/radial1"/>
    <dgm:cxn modelId="{EF9B7E4D-24DE-4B33-BB8B-5491F2612D78}" type="presParOf" srcId="{705C4922-493A-4933-9F99-498B385DCC4B}" destId="{A4DBDC74-A4AF-475F-8295-8DFF98404CDC}" srcOrd="0" destOrd="0" presId="urn:microsoft.com/office/officeart/2005/8/layout/radial1"/>
    <dgm:cxn modelId="{DC948952-FFBF-4DB2-A465-F9F2A91CCE8E}" type="presParOf" srcId="{D3DEA982-471F-4F90-BE30-E07DA14C19D6}" destId="{426B6233-375A-4659-B8D0-0C21D4599660}" srcOrd="8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1867A-38FB-4825-B611-C0068FD7E3CA}">
      <dsp:nvSpPr>
        <dsp:cNvPr id="0" name=""/>
        <dsp:cNvSpPr/>
      </dsp:nvSpPr>
      <dsp:spPr>
        <a:xfrm>
          <a:off x="2542022" y="1489841"/>
          <a:ext cx="1119303" cy="1119303"/>
        </a:xfrm>
        <a:prstGeom prst="ellipse">
          <a:avLst/>
        </a:prstGeom>
        <a:solidFill>
          <a:srgbClr val="487C78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-윤고딕360" pitchFamily="18" charset="-127"/>
              <a:ea typeface="-윤고딕360" pitchFamily="18" charset="-127"/>
            </a:rPr>
            <a:t>EMS</a:t>
          </a:r>
          <a:endParaRPr lang="ko-KR" altLang="en-US" sz="2000" kern="1200" dirty="0">
            <a:latin typeface="-윤고딕360" pitchFamily="18" charset="-127"/>
            <a:ea typeface="-윤고딕360" pitchFamily="18" charset="-127"/>
          </a:endParaRPr>
        </a:p>
      </dsp:txBody>
      <dsp:txXfrm>
        <a:off x="2705940" y="1653759"/>
        <a:ext cx="791467" cy="791467"/>
      </dsp:txXfrm>
    </dsp:sp>
    <dsp:sp modelId="{60F452DE-7496-4C99-AA4D-F289EC9B0E8F}">
      <dsp:nvSpPr>
        <dsp:cNvPr id="0" name=""/>
        <dsp:cNvSpPr/>
      </dsp:nvSpPr>
      <dsp:spPr>
        <a:xfrm rot="9482842">
          <a:off x="1720372" y="2409418"/>
          <a:ext cx="894663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894663" y="16525"/>
              </a:lnTo>
            </a:path>
          </a:pathLst>
        </a:custGeom>
        <a:noFill/>
        <a:ln w="25400" cap="flat" cmpd="sng" algn="ctr">
          <a:solidFill>
            <a:srgbClr val="66666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-윤고딕360" pitchFamily="18" charset="-127"/>
            <a:ea typeface="-윤고딕360" pitchFamily="18" charset="-127"/>
          </a:endParaRPr>
        </a:p>
      </dsp:txBody>
      <dsp:txXfrm rot="10800000">
        <a:off x="2145337" y="2403577"/>
        <a:ext cx="44733" cy="44733"/>
      </dsp:txXfrm>
    </dsp:sp>
    <dsp:sp modelId="{05146F11-6E61-48FD-B98D-8EA31ED416FA}">
      <dsp:nvSpPr>
        <dsp:cNvPr id="0" name=""/>
        <dsp:cNvSpPr/>
      </dsp:nvSpPr>
      <dsp:spPr>
        <a:xfrm>
          <a:off x="674082" y="2242742"/>
          <a:ext cx="1119303" cy="1119303"/>
        </a:xfrm>
        <a:prstGeom prst="ellipse">
          <a:avLst/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-윤고딕330" pitchFamily="18" charset="-127"/>
              <a:ea typeface="-윤고딕330" pitchFamily="18" charset="-127"/>
            </a:rPr>
            <a:t>직원</a:t>
          </a:r>
          <a:endParaRPr lang="ko-KR" altLang="en-US" sz="2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838000" y="2406660"/>
        <a:ext cx="791467" cy="791467"/>
      </dsp:txXfrm>
    </dsp:sp>
    <dsp:sp modelId="{87EB1D97-26C9-4B71-A1F3-3EF218D29186}">
      <dsp:nvSpPr>
        <dsp:cNvPr id="0" name=""/>
        <dsp:cNvSpPr/>
      </dsp:nvSpPr>
      <dsp:spPr>
        <a:xfrm rot="20360205">
          <a:off x="3595691" y="1672934"/>
          <a:ext cx="921271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21271" y="16525"/>
              </a:lnTo>
            </a:path>
          </a:pathLst>
        </a:custGeom>
        <a:noFill/>
        <a:ln w="25400" cap="flat" cmpd="sng" algn="ctr">
          <a:solidFill>
            <a:srgbClr val="66666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-윤고딕360" pitchFamily="18" charset="-127"/>
            <a:ea typeface="-윤고딕360" pitchFamily="18" charset="-127"/>
          </a:endParaRPr>
        </a:p>
      </dsp:txBody>
      <dsp:txXfrm>
        <a:off x="4033295" y="1666427"/>
        <a:ext cx="46063" cy="46063"/>
      </dsp:txXfrm>
    </dsp:sp>
    <dsp:sp modelId="{AE7F1F60-817D-4963-BF9F-41C1A81C40A0}">
      <dsp:nvSpPr>
        <dsp:cNvPr id="0" name=""/>
        <dsp:cNvSpPr/>
      </dsp:nvSpPr>
      <dsp:spPr>
        <a:xfrm>
          <a:off x="4451328" y="769773"/>
          <a:ext cx="1119303" cy="1119303"/>
        </a:xfrm>
        <a:prstGeom prst="ellipse">
          <a:avLst/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-윤고딕330" pitchFamily="18" charset="-127"/>
              <a:ea typeface="-윤고딕330" pitchFamily="18" charset="-127"/>
            </a:rPr>
            <a:t>학생</a:t>
          </a:r>
          <a:endParaRPr lang="ko-KR" altLang="en-US" sz="2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4615246" y="933691"/>
        <a:ext cx="791467" cy="791467"/>
      </dsp:txXfrm>
    </dsp:sp>
    <dsp:sp modelId="{36D11FFA-A977-446E-9C9B-D5E73B4E0E57}">
      <dsp:nvSpPr>
        <dsp:cNvPr id="0" name=""/>
        <dsp:cNvSpPr/>
      </dsp:nvSpPr>
      <dsp:spPr>
        <a:xfrm rot="1401994">
          <a:off x="3576037" y="2445419"/>
          <a:ext cx="96056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60569" y="16525"/>
              </a:lnTo>
            </a:path>
          </a:pathLst>
        </a:custGeom>
        <a:noFill/>
        <a:ln w="25400" cap="flat" cmpd="sng" algn="ctr">
          <a:solidFill>
            <a:srgbClr val="66666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-윤고딕360" pitchFamily="18" charset="-127"/>
            <a:ea typeface="-윤고딕360" pitchFamily="18" charset="-127"/>
          </a:endParaRPr>
        </a:p>
      </dsp:txBody>
      <dsp:txXfrm>
        <a:off x="4032307" y="2437930"/>
        <a:ext cx="48028" cy="48028"/>
      </dsp:txXfrm>
    </dsp:sp>
    <dsp:sp modelId="{AE30887C-A925-45F2-9345-1D1FBF298249}">
      <dsp:nvSpPr>
        <dsp:cNvPr id="0" name=""/>
        <dsp:cNvSpPr/>
      </dsp:nvSpPr>
      <dsp:spPr>
        <a:xfrm>
          <a:off x="4451317" y="2314744"/>
          <a:ext cx="1119303" cy="1119303"/>
        </a:xfrm>
        <a:prstGeom prst="ellipse">
          <a:avLst/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-윤고딕330" pitchFamily="18" charset="-127"/>
              <a:ea typeface="-윤고딕330" pitchFamily="18" charset="-127"/>
            </a:rPr>
            <a:t>교수</a:t>
          </a:r>
          <a:endParaRPr lang="ko-KR" altLang="en-US" sz="2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4615235" y="2478662"/>
        <a:ext cx="791467" cy="791467"/>
      </dsp:txXfrm>
    </dsp:sp>
    <dsp:sp modelId="{705C4922-493A-4933-9F99-498B385DCC4B}">
      <dsp:nvSpPr>
        <dsp:cNvPr id="0" name=""/>
        <dsp:cNvSpPr/>
      </dsp:nvSpPr>
      <dsp:spPr>
        <a:xfrm rot="12178729">
          <a:off x="1712881" y="1636927"/>
          <a:ext cx="90963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09639" y="16525"/>
              </a:lnTo>
            </a:path>
          </a:pathLst>
        </a:custGeom>
        <a:noFill/>
        <a:ln w="25400" cap="flat" cmpd="sng" algn="ctr">
          <a:solidFill>
            <a:srgbClr val="66666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-윤고딕360" pitchFamily="18" charset="-127"/>
            <a:ea typeface="-윤고딕360" pitchFamily="18" charset="-127"/>
          </a:endParaRPr>
        </a:p>
      </dsp:txBody>
      <dsp:txXfrm rot="10800000">
        <a:off x="2144960" y="1630711"/>
        <a:ext cx="45481" cy="45481"/>
      </dsp:txXfrm>
    </dsp:sp>
    <dsp:sp modelId="{426B6233-375A-4659-B8D0-0C21D4599660}">
      <dsp:nvSpPr>
        <dsp:cNvPr id="0" name=""/>
        <dsp:cNvSpPr/>
      </dsp:nvSpPr>
      <dsp:spPr>
        <a:xfrm>
          <a:off x="674077" y="697760"/>
          <a:ext cx="1119303" cy="1119303"/>
        </a:xfrm>
        <a:prstGeom prst="ellipse">
          <a:avLst/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-윤고딕330" pitchFamily="18" charset="-127"/>
              <a:ea typeface="-윤고딕330" pitchFamily="18" charset="-127"/>
            </a:rPr>
            <a:t>관리자</a:t>
          </a:r>
          <a:endParaRPr lang="ko-KR" altLang="en-US" sz="2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837995" y="861678"/>
        <a:ext cx="791467" cy="791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BEF6F-6C44-497A-9669-902D97EB37EE}" type="datetimeFigureOut">
              <a:rPr lang="ko-KR" altLang="en-US" smtClean="0"/>
              <a:t>2017-01-20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09405-825B-4636-A9E8-5AAB40B0D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4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컴퓨터 온라인을 통하여 학생들의 성적과 진도는 물론 출석과 결석 등 학사 전반에 걸친 사항들을 관리해 주는 시스템이다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강좌를 만들거나 등록하고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사이버 상에서 출결 사항을 확인 하는 기능 등 학습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콘텐츠의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개발과 전달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·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평가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·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관리에 이르기까지 학습의 전반적 과정을 통합적으로 운영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·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관리할 수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---------------------------------------------------------------------------------------------------------------------------------------------------------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	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문제인식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많은 대학생들이 학교 홈페이지를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사용하면서 불편한 점을 느끼고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일부 대학생들은 수강신청 시 강의 조회나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시간표 짜는 데에 있어 좀 더 세밀한 정보가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제공되기를 바란다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학교 홈페이지 개편을 위해 업체에게 의뢰했을 때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,</a:t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비용부담과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개편으로 인한 홈페이지 불안정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, </a:t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제작에 이르기까지의 기간이 긴 등의 불편함이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endParaRPr lang="ko-KR" altLang="en-US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1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Wingdings" pitchFamily="2" charset="2"/>
              <a:buNone/>
            </a:pPr>
            <a:r>
              <a:rPr lang="en-US" altLang="ko-KR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      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기대효과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수강신청 시 좀 더 세밀한 정보와 검색 기능을 제공한다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사용자가 직접 메뉴를 만듦으로써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업체에 의뢰할 때 발생하는 비용과 시간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오류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등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개편으로 인한 불편사항을 줄여준다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사용자가 디자인 업체를 거치지 않고도 템플릿을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변경할 수 있도록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4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가지 기본 템플릿을 제공하며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취향에 따라 세세하게 조정이 가능하도록 하여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구성 개편 외에 디자인적인 변화에도 도움을 준다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54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Wingdings" pitchFamily="2" charset="2"/>
              <a:buNone/>
            </a:pPr>
            <a:r>
              <a:rPr lang="en-US" altLang="ko-KR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      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기대효과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수강신청 시 좀 더 세밀한 정보와 검색 기능을 제공한다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사용자가 직접 메뉴를 만듦으로써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업체에 의뢰할 때 발생하는 비용과 시간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오류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등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개편으로 인한 불편사항을 줄여준다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사용자가 디자인 업체를 거치지 않고도 템플릿을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변경할 수 있도록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4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가지 기본 템플릿을 제공하며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취향에 따라 세세하게 조정이 가능하도록 하여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구성 개편 외에 디자인적인 변화에도 도움을 준다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54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Wingdings" pitchFamily="2" charset="2"/>
              <a:buNone/>
            </a:pPr>
            <a:r>
              <a:rPr lang="en-US" altLang="ko-KR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      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기대효과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수강신청 시 좀 더 세밀한 정보와 검색 기능을 제공한다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사용자가 직접 메뉴를 만듦으로써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업체에 의뢰할 때 발생하는 비용과 시간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오류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등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개편으로 인한 불편사항을 줄여준다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사용자가 디자인 업체를 거치지 않고도 템플릿을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변경할 수 있도록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4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가지 기본 템플릿을 제공하며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취향에 따라 세세하게 조정이 가능하도록 하여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구성 개편 외에 디자인적인 변화에도 도움을 준다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09405-825B-4636-A9E8-5AAB40B0DE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5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C3931-2138-41CF-A29D-D29670045425}" type="datetimeFigureOut">
              <a:rPr lang="ko-KR" altLang="en-US" smtClean="0"/>
              <a:pPr/>
              <a:t>2017-01-20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7924-04DC-4734-AC6E-5AC635B6B7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gi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071538" cy="6858000"/>
          </a:xfrm>
          <a:prstGeom prst="rect">
            <a:avLst/>
          </a:prstGeom>
          <a:solidFill>
            <a:srgbClr val="5B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42976" y="0"/>
            <a:ext cx="142876" cy="6858000"/>
          </a:xfrm>
          <a:prstGeom prst="rect">
            <a:avLst/>
          </a:prstGeom>
          <a:solidFill>
            <a:srgbClr val="5B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55914" y="2564904"/>
            <a:ext cx="450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F-EMS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84168" y="5517232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5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조 인텔리 초식동물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B938A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3648" y="2836376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2017.01.20</a:t>
            </a:r>
            <a:endParaRPr lang="ko-KR" altLang="en-US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cxnSp>
        <p:nvCxnSpPr>
          <p:cNvPr id="3" name="직선 연결선 2"/>
          <p:cNvCxnSpPr>
            <a:endCxn id="7" idx="2"/>
          </p:cNvCxnSpPr>
          <p:nvPr/>
        </p:nvCxnSpPr>
        <p:spPr>
          <a:xfrm>
            <a:off x="1500166" y="3267542"/>
            <a:ext cx="3406045" cy="5248"/>
          </a:xfrm>
          <a:prstGeom prst="line">
            <a:avLst/>
          </a:prstGeom>
          <a:ln w="571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25995" y="3351744"/>
            <a:ext cx="3406045" cy="5248"/>
          </a:xfrm>
          <a:prstGeom prst="line">
            <a:avLst/>
          </a:prstGeom>
          <a:ln w="63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프로세스 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00907"/>
            <a:ext cx="6246711" cy="5296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460432" y="5345921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7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2.3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프로세스 흐름도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60432" y="5345921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71" y="1412776"/>
            <a:ext cx="6525045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13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2.3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프로세스 흐름도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60432" y="5345921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3320"/>
            <a:ext cx="6552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78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2.3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프로세스 흐름도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60432" y="5345921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6537042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78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2.4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단어사전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3942838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0"/>
          <a:stretch/>
        </p:blipFill>
        <p:spPr bwMode="auto">
          <a:xfrm>
            <a:off x="5148064" y="1196753"/>
            <a:ext cx="3923799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83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2.5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용어사전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97" y="1152128"/>
            <a:ext cx="5401939" cy="472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91"/>
          <a:stretch/>
        </p:blipFill>
        <p:spPr bwMode="auto">
          <a:xfrm>
            <a:off x="2194397" y="5877272"/>
            <a:ext cx="540194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460432" y="5301208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7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2.6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자료사전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75" y="1124744"/>
            <a:ext cx="5438469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75" y="6237311"/>
            <a:ext cx="5438469" cy="95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460432" y="5301208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83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2.7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테이블 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39" y="1346795"/>
            <a:ext cx="728662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2.8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개념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ERD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753043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2.9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물리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ERD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7112850" cy="452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40" y="2285992"/>
            <a:ext cx="287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-윤고딕360" pitchFamily="18" charset="-127"/>
                <a:ea typeface="-윤고딕360" pitchFamily="18" charset="-127"/>
              </a:rPr>
              <a:t>Index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143249"/>
            <a:ext cx="9144000" cy="71439"/>
          </a:xfrm>
          <a:prstGeom prst="rect">
            <a:avLst/>
          </a:prstGeom>
          <a:solidFill>
            <a:srgbClr val="5B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5062" y="328612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l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6660" y="3312628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 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7270" y="328612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l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18868" y="3312628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계획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0232" y="328612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l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04248" y="3312628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질문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&amp;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답변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3306470"/>
            <a:ext cx="2055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개요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3068960"/>
            <a:ext cx="9505056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85282" y="476672"/>
            <a:ext cx="6743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charset="-127"/>
                <a:ea typeface="-윤고딕340" charset="-127"/>
              </a:rPr>
              <a:t>2.10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charset="-127"/>
                <a:ea typeface="-윤고딕340" charset="-127"/>
              </a:rPr>
              <a:t>유스케이스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charset="-127"/>
                <a:ea typeface="-윤고딕340" charset="-127"/>
              </a:rPr>
              <a:t> 다이어그램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charset="-127"/>
              <a:ea typeface="-윤고딕34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87984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056427"/>
            <a:ext cx="6358770" cy="56849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60432" y="5301208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56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85282" y="476672"/>
            <a:ext cx="6743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charset="-127"/>
                <a:ea typeface="-윤고딕340" charset="-127"/>
              </a:rPr>
              <a:t>2.10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charset="-127"/>
                <a:ea typeface="-윤고딕340" charset="-127"/>
              </a:rPr>
              <a:t>유스케이스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charset="-127"/>
                <a:ea typeface="-윤고딕340" charset="-127"/>
              </a:rPr>
              <a:t> 다이어그램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charset="-127"/>
              <a:ea typeface="-윤고딕34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87984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59494"/>
            <a:ext cx="6443187" cy="55098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60432" y="5301208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17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85282" y="476672"/>
            <a:ext cx="6743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charset="-127"/>
                <a:ea typeface="-윤고딕340" charset="-127"/>
              </a:rPr>
              <a:t>2.10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charset="-127"/>
                <a:ea typeface="-윤고딕340" charset="-127"/>
              </a:rPr>
              <a:t>유스케이스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charset="-127"/>
                <a:ea typeface="-윤고딕340" charset="-127"/>
              </a:rPr>
              <a:t> 다이어그램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charset="-127"/>
              <a:ea typeface="-윤고딕34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87984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40" y="1124744"/>
            <a:ext cx="5991960" cy="55716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60432" y="5301208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0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75" y="1576267"/>
            <a:ext cx="6406749" cy="48050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3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575328"/>
            <a:ext cx="6408000" cy="480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22458" y="580618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1.1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팀원소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개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219600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pic>
        <p:nvPicPr>
          <p:cNvPr id="2052" name="Picture 4" descr="http://cfile10.uf.tistory.com/image/131B7645517E88A932FA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26" y="3364666"/>
            <a:ext cx="1514895" cy="1601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AutoShape 11" descr="코뿔소, 동물원, 노우 슬 리, 포유 동물, 동물원의 동물, 뿔, 동물, 야생 동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64666"/>
            <a:ext cx="1601239" cy="1601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02" y="3375231"/>
            <a:ext cx="1638300" cy="159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"/>
          <a:stretch/>
        </p:blipFill>
        <p:spPr bwMode="auto">
          <a:xfrm>
            <a:off x="6967147" y="3356992"/>
            <a:ext cx="1781317" cy="1608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19672" y="2926685"/>
            <a:ext cx="147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Impact" pitchFamily="34" charset="0"/>
              </a:rPr>
              <a:t>PL 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조아라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0" name="文本框 3"/>
          <p:cNvSpPr txBox="1"/>
          <p:nvPr/>
        </p:nvSpPr>
        <p:spPr>
          <a:xfrm>
            <a:off x="3491880" y="1386942"/>
            <a:ext cx="380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인텔리 초식동물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cxnSp>
        <p:nvCxnSpPr>
          <p:cNvPr id="32" name="直接连接符 5"/>
          <p:cNvCxnSpPr/>
          <p:nvPr/>
        </p:nvCxnSpPr>
        <p:spPr>
          <a:xfrm flipV="1">
            <a:off x="3275856" y="1981062"/>
            <a:ext cx="3384376" cy="777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19872" y="2924944"/>
            <a:ext cx="147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Impact" pitchFamily="34" charset="0"/>
              </a:rPr>
              <a:t>AA 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김지현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59042" y="2924944"/>
            <a:ext cx="147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Impact" pitchFamily="34" charset="0"/>
              </a:rPr>
              <a:t>DA 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송선호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92280" y="2924944"/>
            <a:ext cx="147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Impact" pitchFamily="34" charset="0"/>
              </a:rPr>
              <a:t>TA 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김진수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88530" y="6237312"/>
            <a:ext cx="2055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개요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93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24" y="1575328"/>
            <a:ext cx="6408000" cy="480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40352" y="6381328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화면정의서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2116612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단위업무정의서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1325162"/>
            <a:ext cx="5560359" cy="527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885529" y="6474822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개발계획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2116612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3.2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간트차트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7300374" cy="357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596336" y="6042774"/>
            <a:ext cx="1655023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개발계획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6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930202" y="1679960"/>
            <a:ext cx="21275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err="1" smtClean="0">
                <a:solidFill>
                  <a:srgbClr val="62A39F"/>
                </a:solidFill>
                <a:latin typeface="Impact" pitchFamily="34" charset="0"/>
                <a:ea typeface="-윤고딕360" pitchFamily="18" charset="-127"/>
              </a:rPr>
              <a:t>QnA</a:t>
            </a:r>
            <a:endParaRPr lang="ko-KR" altLang="en-US" sz="9600" dirty="0">
              <a:solidFill>
                <a:srgbClr val="62A39F"/>
              </a:solidFill>
              <a:latin typeface="Impact" pitchFamily="34" charset="0"/>
              <a:ea typeface="-윤고딕36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3143249"/>
            <a:ext cx="9144000" cy="71439"/>
          </a:xfrm>
          <a:prstGeom prst="rect">
            <a:avLst/>
          </a:prstGeom>
          <a:solidFill>
            <a:srgbClr val="5B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08520" y="3068960"/>
            <a:ext cx="9505056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0CFA3"/>
                </a:solidFill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2545240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43240" y="2285992"/>
            <a:ext cx="287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Thank You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B938A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143249"/>
            <a:ext cx="9144000" cy="142852"/>
          </a:xfrm>
          <a:prstGeom prst="rect">
            <a:avLst/>
          </a:prstGeom>
          <a:solidFill>
            <a:srgbClr val="62A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0CFA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2200" y="350100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5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B938A"/>
                </a:solidFill>
                <a:latin typeface="-윤고딕360" pitchFamily="18" charset="-127"/>
                <a:ea typeface="-윤고딕360" pitchFamily="18" charset="-127"/>
              </a:rPr>
              <a:t>조 인텔리 초식동물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B938A"/>
              </a:solidFill>
              <a:latin typeface="-윤고딕360" pitchFamily="18" charset="-127"/>
              <a:ea typeface="-윤고딕36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219600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22458" y="580618"/>
            <a:ext cx="430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1.2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프로그램 정의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및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 문제인식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3032" y="1228690"/>
            <a:ext cx="362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학사관리 시스템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(EMS)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이란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47664" y="1824831"/>
            <a:ext cx="7242154" cy="1028105"/>
            <a:chOff x="1506310" y="1556793"/>
            <a:chExt cx="7242154" cy="1028105"/>
          </a:xfrm>
        </p:grpSpPr>
        <p:sp>
          <p:nvSpPr>
            <p:cNvPr id="32" name="TextBox 31"/>
            <p:cNvSpPr txBox="1"/>
            <p:nvPr/>
          </p:nvSpPr>
          <p:spPr>
            <a:xfrm>
              <a:off x="1718679" y="1661568"/>
              <a:ext cx="6710901" cy="923330"/>
            </a:xfrm>
            <a:prstGeom prst="rect">
              <a:avLst/>
            </a:prstGeom>
            <a:solidFill>
              <a:srgbClr val="F3EEE9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컴퓨터 온라인을 통하여 학생들의 성적과 진도는 물론 출석과 결석 등 학사 전반에 걸친 사항들을 관리해 주는 시스템이다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.</a:t>
              </a:r>
            </a:p>
            <a:p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506310" y="1556793"/>
              <a:ext cx="7242154" cy="90925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88530" y="6237312"/>
            <a:ext cx="2055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개요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623274968"/>
              </p:ext>
            </p:extLst>
          </p:nvPr>
        </p:nvGraphicFramePr>
        <p:xfrm>
          <a:off x="2009114" y="23294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65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331640" y="1225061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656" y="1124744"/>
            <a:ext cx="7416824" cy="646331"/>
          </a:xfrm>
          <a:prstGeom prst="rect">
            <a:avLst/>
          </a:prstGeom>
          <a:solidFill>
            <a:srgbClr val="F3EEE9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사용자는 필요한 메뉴를 추가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수정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삭제 함으로써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     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		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보다 편리하게 홈페이지를 만들고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사용할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수 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1640" y="580618"/>
            <a:ext cx="278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1.3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프로젝트 기대효과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33" name="직사각형 32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16200000">
              <a:off x="714349" y="1219600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5" y="1862308"/>
            <a:ext cx="6284913" cy="492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460432" y="4653136"/>
            <a:ext cx="430887" cy="206210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</a:t>
            </a:r>
            <a:endParaRPr lang="en-US" altLang="ko-KR" sz="16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개요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3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331640" y="1225061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656" y="1124744"/>
            <a:ext cx="7416824" cy="646331"/>
          </a:xfrm>
          <a:prstGeom prst="rect">
            <a:avLst/>
          </a:prstGeom>
          <a:solidFill>
            <a:srgbClr val="F3EEE9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사용자는 제시된 여러 템플릿 중 하나를 선택하여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		  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보다 편리하게 홈페이지를 만들고 관리할 수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4" name="Picture 12" descr="admin, computer, laptop, men, people, person, user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1" r="9523"/>
          <a:stretch/>
        </p:blipFill>
        <p:spPr bwMode="auto">
          <a:xfrm>
            <a:off x="1229263" y="2682076"/>
            <a:ext cx="2334625" cy="29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1640" y="580618"/>
            <a:ext cx="278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1.3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프로젝트 기대효과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33" name="직사각형 32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16200000">
              <a:off x="714349" y="1219600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149080"/>
            <a:ext cx="2530800" cy="198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149080"/>
            <a:ext cx="2530800" cy="198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60848"/>
            <a:ext cx="2530800" cy="198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0848"/>
            <a:ext cx="2529983" cy="198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197050" y="6330806"/>
            <a:ext cx="2055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개요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7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331640" y="1225061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656" y="1124744"/>
            <a:ext cx="7416824" cy="369332"/>
          </a:xfrm>
          <a:prstGeom prst="rect">
            <a:avLst/>
          </a:prstGeom>
          <a:solidFill>
            <a:srgbClr val="F3EEE9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사용자는 수강신청 시 보다 상세하게 강의를 조회할 수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60" pitchFamily="18" charset="-127"/>
                <a:ea typeface="-윤고딕360" pitchFamily="18" charset="-127"/>
              </a:rPr>
              <a:t>.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1640" y="580618"/>
            <a:ext cx="278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1.3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프로젝트 기대효과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33" name="직사각형 32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16200000">
              <a:off x="714349" y="1219600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pic>
        <p:nvPicPr>
          <p:cNvPr id="1027" name="Picture 3" descr="C:\Users\PC24\Downloads\KakaoTalk_20170120_1327113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85" y="1700808"/>
            <a:ext cx="4409704" cy="34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C24\Downloads\KakaoTalk_20170120_1327168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708920"/>
            <a:ext cx="4908711" cy="38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314685" y="6237312"/>
            <a:ext cx="2055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개요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04248" y="1658983"/>
            <a:ext cx="1911254" cy="923330"/>
          </a:xfrm>
          <a:prstGeom prst="rect">
            <a:avLst/>
          </a:prstGeom>
          <a:solidFill>
            <a:srgbClr val="F3EEE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itchFamily="18" charset="-127"/>
                <a:ea typeface="-윤고딕330" pitchFamily="18" charset="-127"/>
              </a:rPr>
              <a:t>-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상세조회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itchFamily="18" charset="-127"/>
                <a:ea typeface="-윤고딕330" pitchFamily="18" charset="-127"/>
              </a:rPr>
              <a:t>-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관심인원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0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1.4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개발환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경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0" y="0"/>
            <a:ext cx="1071540" cy="6858000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219600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829220"/>
              </p:ext>
            </p:extLst>
          </p:nvPr>
        </p:nvGraphicFramePr>
        <p:xfrm>
          <a:off x="1619672" y="980728"/>
          <a:ext cx="7128792" cy="5688632"/>
        </p:xfrm>
        <a:graphic>
          <a:graphicData uri="http://schemas.openxmlformats.org/drawingml/2006/table">
            <a:tbl>
              <a:tblPr lastRow="1" bandRow="1">
                <a:tableStyleId>{5940675A-B579-460E-94D1-54222C63F5DA}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657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32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40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155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51720" y="13407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OS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0032" y="1340768"/>
            <a:ext cx="8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Server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7704" y="2411596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DBMS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0710" y="2483604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Framework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9423" y="406778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Language</a:t>
            </a:r>
            <a:endParaRPr lang="ko-KR" altLang="en-US" dirty="0">
              <a:latin typeface="Impact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46381" y="579597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Impact" pitchFamily="34" charset="0"/>
              </a:rPr>
              <a:t>Tools</a:t>
            </a:r>
            <a:endParaRPr lang="ko-KR" altLang="en-US" dirty="0">
              <a:latin typeface="Impact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75" y="2204864"/>
            <a:ext cx="1422617" cy="89463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324460"/>
            <a:ext cx="1158975" cy="6724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356992"/>
            <a:ext cx="1273942" cy="100439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361372"/>
            <a:ext cx="1223247" cy="100373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437112"/>
            <a:ext cx="3894710" cy="8496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039232"/>
            <a:ext cx="1024997" cy="75792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76" y="5593082"/>
            <a:ext cx="2805176" cy="86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www.its-people.de/files/blog/2014/11/SQLDeveloper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517232"/>
            <a:ext cx="24574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1.bp.blogspot.com/--nsup5axqwc/VYAwa9jjPDI/AAAAAAAAAes/xpFtIn0jYgo/s1600/1111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063557"/>
            <a:ext cx="1922573" cy="9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501008"/>
            <a:ext cx="1291948" cy="770013"/>
          </a:xfrm>
          <a:prstGeom prst="rect">
            <a:avLst/>
          </a:prstGeom>
        </p:spPr>
      </p:pic>
      <p:pic>
        <p:nvPicPr>
          <p:cNvPr id="38" name="Picture 4" descr="http://img.danawa.com/cms/img/2009/12/04/Windows_7_logo_thumb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320260"/>
            <a:ext cx="1481583" cy="4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1296145" cy="61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/>
          <p:nvPr/>
        </p:nvCxnSpPr>
        <p:spPr>
          <a:xfrm>
            <a:off x="1071538" y="836712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93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57290" y="385684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2.1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36D"/>
                </a:solidFill>
                <a:latin typeface="-윤고딕340" pitchFamily="18" charset="-127"/>
                <a:ea typeface="-윤고딕340" pitchFamily="18" charset="-127"/>
              </a:rPr>
              <a:t>요구사항 정의서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836D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-27384"/>
            <a:ext cx="1071540" cy="6984776"/>
            <a:chOff x="0" y="0"/>
            <a:chExt cx="1071540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1071538" cy="6858000"/>
            </a:xfrm>
            <a:prstGeom prst="rect">
              <a:avLst/>
            </a:prstGeom>
            <a:solidFill>
              <a:srgbClr val="5B9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714349" y="1656185"/>
              <a:ext cx="357191" cy="357190"/>
            </a:xfrm>
            <a:prstGeom prst="triangle">
              <a:avLst/>
            </a:prstGeom>
            <a:solidFill>
              <a:srgbClr val="F3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305" y="1258564"/>
              <a:ext cx="541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01</a:t>
              </a:r>
              <a:endParaRPr lang="en-US" altLang="ko-KR" sz="1600" dirty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  <a:p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305" y="1693031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-윤고딕330" pitchFamily="18" charset="-127"/>
                </a:rPr>
                <a:t>02</a:t>
              </a:r>
              <a:endParaRPr lang="en-US" altLang="ko-KR" sz="1600" dirty="0" smtClean="0">
                <a:solidFill>
                  <a:srgbClr val="E0CFA3"/>
                </a:solidFill>
                <a:latin typeface="Impact" pitchFamily="34" charset="0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305" y="212749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305" y="2561966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0CFA3"/>
                  </a:solidFill>
                  <a:latin typeface="Impact" pitchFamily="34" charset="0"/>
                  <a:ea typeface="-윤고딕330" pitchFamily="18" charset="-127"/>
                </a:rPr>
                <a:t>04</a:t>
              </a:r>
            </a:p>
          </p:txBody>
        </p:sp>
      </p:grp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71538" y="980728"/>
            <a:ext cx="8072462" cy="0"/>
          </a:xfrm>
          <a:prstGeom prst="line">
            <a:avLst/>
          </a:prstGeom>
          <a:ln w="19050">
            <a:solidFill>
              <a:srgbClr val="62A3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124744"/>
            <a:ext cx="5913281" cy="55486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60432" y="5301208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석설계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0"/>
          <a:stretch/>
        </p:blipFill>
        <p:spPr bwMode="auto">
          <a:xfrm>
            <a:off x="331008" y="3643550"/>
            <a:ext cx="7868273" cy="2521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3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Words>520</Words>
  <Application>Microsoft Office PowerPoint</Application>
  <PresentationFormat>화면 슬라이드 쇼(4:3)</PresentationFormat>
  <Paragraphs>284</Paragraphs>
  <Slides>39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굴림</vt:lpstr>
      <vt:lpstr>Arial</vt:lpstr>
      <vt:lpstr>-윤고딕340</vt:lpstr>
      <vt:lpstr>맑은 고딕</vt:lpstr>
      <vt:lpstr>Impact</vt:lpstr>
      <vt:lpstr>Wingdings</vt:lpstr>
      <vt:lpstr>-윤고딕360</vt:lpstr>
      <vt:lpstr>-윤고딕330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MacBook Pro</dc:creator>
  <cp:lastModifiedBy>User</cp:lastModifiedBy>
  <cp:revision>80</cp:revision>
  <dcterms:created xsi:type="dcterms:W3CDTF">2013-11-20T15:54:45Z</dcterms:created>
  <dcterms:modified xsi:type="dcterms:W3CDTF">2017-01-20T05:24:36Z</dcterms:modified>
</cp:coreProperties>
</file>